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4"/>
    <p:sldMasterId id="2147483857" r:id="rId5"/>
  </p:sldMasterIdLst>
  <p:notesMasterIdLst>
    <p:notesMasterId r:id="rId54"/>
  </p:notesMasterIdLst>
  <p:handoutMasterIdLst>
    <p:handoutMasterId r:id="rId55"/>
  </p:handoutMasterIdLst>
  <p:sldIdLst>
    <p:sldId id="463" r:id="rId6"/>
    <p:sldId id="547" r:id="rId7"/>
    <p:sldId id="596" r:id="rId8"/>
    <p:sldId id="553" r:id="rId9"/>
    <p:sldId id="595" r:id="rId10"/>
    <p:sldId id="555" r:id="rId11"/>
    <p:sldId id="556" r:id="rId12"/>
    <p:sldId id="557" r:id="rId13"/>
    <p:sldId id="558" r:id="rId14"/>
    <p:sldId id="560" r:id="rId15"/>
    <p:sldId id="561" r:id="rId16"/>
    <p:sldId id="562" r:id="rId17"/>
    <p:sldId id="569" r:id="rId18"/>
    <p:sldId id="564" r:id="rId19"/>
    <p:sldId id="594" r:id="rId20"/>
    <p:sldId id="597" r:id="rId21"/>
    <p:sldId id="573" r:id="rId22"/>
    <p:sldId id="570" r:id="rId23"/>
    <p:sldId id="571" r:id="rId24"/>
    <p:sldId id="572" r:id="rId25"/>
    <p:sldId id="580" r:id="rId26"/>
    <p:sldId id="576" r:id="rId27"/>
    <p:sldId id="568" r:id="rId28"/>
    <p:sldId id="581" r:id="rId29"/>
    <p:sldId id="574" r:id="rId30"/>
    <p:sldId id="582" r:id="rId31"/>
    <p:sldId id="575" r:id="rId32"/>
    <p:sldId id="583" r:id="rId33"/>
    <p:sldId id="598" r:id="rId34"/>
    <p:sldId id="584" r:id="rId35"/>
    <p:sldId id="599" r:id="rId36"/>
    <p:sldId id="586" r:id="rId37"/>
    <p:sldId id="540" r:id="rId38"/>
    <p:sldId id="590" r:id="rId39"/>
    <p:sldId id="579" r:id="rId40"/>
    <p:sldId id="600" r:id="rId41"/>
    <p:sldId id="587" r:id="rId42"/>
    <p:sldId id="567" r:id="rId43"/>
    <p:sldId id="591" r:id="rId44"/>
    <p:sldId id="589" r:id="rId45"/>
    <p:sldId id="592" r:id="rId46"/>
    <p:sldId id="593" r:id="rId47"/>
    <p:sldId id="548" r:id="rId48"/>
    <p:sldId id="550" r:id="rId49"/>
    <p:sldId id="551" r:id="rId50"/>
    <p:sldId id="585" r:id="rId51"/>
    <p:sldId id="552" r:id="rId52"/>
    <p:sldId id="577" r:id="rId5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 L. Tripp" initials="kl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483"/>
    <a:srgbClr val="8935C8"/>
    <a:srgbClr val="22AFE7"/>
    <a:srgbClr val="005087"/>
    <a:srgbClr val="336699"/>
    <a:srgbClr val="FFFFCC"/>
    <a:srgbClr val="EF8B19"/>
    <a:srgbClr val="5EA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3842" autoAdjust="0"/>
  </p:normalViewPr>
  <p:slideViewPr>
    <p:cSldViewPr>
      <p:cViewPr>
        <p:scale>
          <a:sx n="102" d="100"/>
          <a:sy n="102" d="100"/>
        </p:scale>
        <p:origin x="-49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906780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ctr" eaLnBrk="0" hangingPunct="0">
              <a:defRPr sz="1200" b="1" dirty="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223E550-8049-438C-9FEA-E44A6AD33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4340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3275" y="152400"/>
            <a:ext cx="3170238" cy="685800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ctr" eaLnBrk="0" hangingPunct="0">
              <a:defRPr sz="1600" b="1" dirty="0" err="1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SQLintersection</a:t>
            </a:r>
            <a:r>
              <a:rPr lang="en-US" sz="1400" b="0"/>
              <a:t/>
            </a:r>
            <a:br>
              <a:rPr lang="en-US" sz="1400" b="0"/>
            </a:br>
            <a:r>
              <a:rPr lang="en-US" sz="1200" b="0"/>
              <a:t>Orlando, Florida – April 2014</a:t>
            </a:r>
          </a:p>
          <a:p>
            <a:pPr>
              <a:defRPr/>
            </a:pPr>
            <a:r>
              <a:rPr lang="en-US" sz="1200" b="0"/>
              <a:t>www.SQLintersection.com   </a:t>
            </a:r>
          </a:p>
        </p:txBody>
      </p:sp>
      <p:pic>
        <p:nvPicPr>
          <p:cNvPr id="2458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7630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fld id="{17DD9FE5-1DD0-4AE8-BDF8-BD0173E9B7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3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F7647B2-2941-43F6-A85A-D49BEE5B59D6}" type="slidenum">
              <a:rPr lang="en-US" altLang="en-US">
                <a:latin typeface="Calibri Light" pitchFamily="34" charset="0"/>
              </a:rPr>
              <a:pPr eaLnBrk="1" hangingPunct="1"/>
              <a:t>1</a:t>
            </a:fld>
            <a:endParaRPr lang="en-US" altLang="en-US">
              <a:latin typeface="Calibri Light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Eventually things</a:t>
            </a:r>
            <a:r>
              <a:rPr lang="en-US" baseline="0" dirty="0" smtClean="0"/>
              <a:t> are blurring together and it seems this encryption stuff is really, really complex.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Encryption can be complex,</a:t>
            </a:r>
            <a:r>
              <a:rPr lang="en-US" baseline="0" dirty="0" smtClean="0"/>
              <a:t> or simple, but really it’s just a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28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</a:t>
            </a:r>
            <a:r>
              <a:rPr lang="en-US" baseline="0" dirty="0" smtClean="0"/>
              <a:t> start with communications as the first place to secure our data. We want to be sure that we aren’t leaking information to outsiders.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90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decide to start with communications. How can I ensure my data being transferred to clients is secure? How can I be sure the data between servers is secure?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1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open</a:t>
            </a:r>
            <a:r>
              <a:rPr lang="en-US" baseline="0" dirty="0" smtClean="0"/>
              <a:t> a help desk ticket.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6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hope</a:t>
            </a:r>
            <a:r>
              <a:rPr lang="en-US" baseline="0" dirty="0" smtClean="0"/>
              <a:t> that the help desk understands and follows through.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get </a:t>
            </a:r>
            <a:r>
              <a:rPr lang="en-US" dirty="0" err="1" smtClean="0"/>
              <a:t>IPSec</a:t>
            </a:r>
            <a:r>
              <a:rPr lang="en-US" dirty="0" smtClean="0"/>
              <a:t>, that</a:t>
            </a:r>
            <a:r>
              <a:rPr lang="en-US" baseline="0" dirty="0" smtClean="0"/>
              <a:t> will ensure I get communications from my machines in the data center secured.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09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look at SSL.</a:t>
            </a:r>
            <a:r>
              <a:rPr lang="en-US" baseline="0" dirty="0" smtClean="0"/>
              <a:t> The process for getting SSL integrated is fairly simple. I follow these steps. I purchase a certificate and install it on the Windows host for my SQL Server. I enable this inside SQL Server, enable it on the clients, and test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85372" indent="-302066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208265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91571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174878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476DB921-7B02-4A56-BFCC-04E095ED52F4}" type="slidenum">
              <a:rPr lang="en-GB" altLang="en-US"/>
              <a:pPr eaLnBrk="1" hangingPunct="1"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don’t know what these things</a:t>
            </a:r>
            <a:r>
              <a:rPr lang="en-US" baseline="0" dirty="0" smtClean="0"/>
              <a:t> are, like a trusted authority, I can ask the Googles.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9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I’ve got my</a:t>
            </a:r>
            <a:r>
              <a:rPr lang="en-US" baseline="0" dirty="0" smtClean="0"/>
              <a:t> communications secure.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73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got these things enabled, I used </a:t>
            </a:r>
            <a:r>
              <a:rPr lang="en-US" dirty="0" err="1" smtClean="0"/>
              <a:t>IPSec</a:t>
            </a:r>
            <a:r>
              <a:rPr lang="en-US" dirty="0" smtClean="0"/>
              <a:t> at the Windows</a:t>
            </a:r>
            <a:r>
              <a:rPr lang="en-US" baseline="0" dirty="0" smtClean="0"/>
              <a:t> layer, inside my organization. For clients </a:t>
            </a:r>
            <a:r>
              <a:rPr lang="en-US" baseline="0" dirty="0" err="1" smtClean="0"/>
              <a:t>Iknow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outside communications, I Can use SSL.</a:t>
            </a:r>
          </a:p>
          <a:p>
            <a:r>
              <a:rPr lang="en-US" baseline="0" dirty="0" smtClean="0"/>
              <a:t>Overhead for this encryption?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04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Low. My phone isn’t ringing,</a:t>
            </a:r>
            <a:r>
              <a:rPr lang="en-US" baseline="0" dirty="0" smtClean="0"/>
              <a:t> so things are working fine.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14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 a break.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81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I’m worried about all my data. I can securely transmit</a:t>
            </a:r>
            <a:r>
              <a:rPr lang="en-US" baseline="0" dirty="0" smtClean="0"/>
              <a:t> it, but I keep reading about all these data breaches.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64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decide to give TDE a try. I’ve heard it’s</a:t>
            </a:r>
            <a:r>
              <a:rPr lang="en-US" baseline="0" dirty="0" smtClean="0"/>
              <a:t> easy to set up</a:t>
            </a:r>
            <a:r>
              <a:rPr lang="en-US" dirty="0" smtClean="0"/>
              <a:t>. That’s a plus.  I can</a:t>
            </a:r>
            <a:r>
              <a:rPr lang="en-US" baseline="0" dirty="0" smtClean="0"/>
              <a:t> see here, I need to create a key, then a certificate, then another key and turn encryption 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00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this? (click)</a:t>
            </a:r>
          </a:p>
          <a:p>
            <a:r>
              <a:rPr lang="en-US" dirty="0" smtClean="0"/>
              <a:t>There are two big advantages. No code changes, no schema modifications. Also,</a:t>
            </a:r>
            <a:r>
              <a:rPr lang="en-US" baseline="0" dirty="0" smtClean="0"/>
              <a:t> the process is invisible to the end used. That sounds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79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</a:t>
            </a:r>
            <a:r>
              <a:rPr lang="en-US" baseline="0" dirty="0" smtClean="0"/>
              <a:t> another break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7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consultants have told me TDE isn’t enough. We have potential SQL Injection attacks that TDE doesn’t protect against and those could expose some of the PII data we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96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tell me I need</a:t>
            </a:r>
            <a:r>
              <a:rPr lang="en-US" baseline="0" dirty="0" smtClean="0"/>
              <a:t> column level encryption on certain fields. I need to create these keys and use them to secure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4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</a:t>
            </a:r>
            <a:r>
              <a:rPr lang="en-US" baseline="0" dirty="0" smtClean="0"/>
              <a:t> I’ve heard this encryption can cause performance slowdowns. There are lots of calculations.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1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</a:t>
            </a:r>
            <a:r>
              <a:rPr lang="en-US" baseline="0" dirty="0" smtClean="0"/>
              <a:t> day your boss comes in and say that he needs you to encrypt things in your database infrastructure.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19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start learning encryption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0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complex formulas with polynomial expansions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9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ring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5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more polynomials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6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953000"/>
            <a:ext cx="3697288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2514600"/>
          </a:xfr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124200"/>
            <a:ext cx="6400800" cy="1295400"/>
          </a:xfr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1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31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2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1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573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103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9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600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524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43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90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419600" y="21336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265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5" name="Rectangle 4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6D7CD59-D752-4BE1-82C2-A33157E7E867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544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883548-A533-46B6-9895-0F1F23254146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05659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981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953000"/>
            <a:ext cx="3697287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990725"/>
            <a:ext cx="82296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8229600" cy="1905000"/>
          </a:xfr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255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1639A20-FF6A-4E91-A814-052130E3783A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3" y="1384300"/>
            <a:ext cx="8455025" cy="5040312"/>
          </a:xfrm>
        </p:spPr>
        <p:txBody>
          <a:bodyPr/>
          <a:lstStyle>
            <a:lvl5pPr>
              <a:defRPr/>
            </a:lvl5pPr>
            <a:lvl6pPr>
              <a:defRPr sz="1200">
                <a:latin typeface="+mj-lt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76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981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953000"/>
            <a:ext cx="3697287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990725"/>
            <a:ext cx="82296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8229600" cy="1905000"/>
          </a:xfr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51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Relationship Id="rId46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50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45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5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-13873163" rtl="0" eaLnBrk="1" fontAlgn="base" hangingPunct="1">
        <a:spcBef>
          <a:spcPct val="0"/>
        </a:spcBef>
        <a:spcAft>
          <a:spcPct val="0"/>
        </a:spcAft>
        <a:defRPr lang="en-US" sz="2800" b="1" dirty="0">
          <a:solidFill>
            <a:schemeClr val="tx2"/>
          </a:solidFill>
          <a:latin typeface="+mj-lt"/>
          <a:ea typeface="+mj-ea"/>
          <a:cs typeface="Segoe UI" pitchFamily="34" charset="0"/>
        </a:defRPr>
      </a:lvl1pPr>
      <a:lvl2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2pPr>
      <a:lvl3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3pPr>
      <a:lvl4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4pPr>
      <a:lvl5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6D9BD-8CBD-4D84-AB6C-F4BDBE4F31E6}" type="datetimeFigureOut">
              <a:rPr lang="en-US" smtClean="0"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0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  <p:sldLayoutId id="2147483878" r:id="rId20"/>
    <p:sldLayoutId id="2147483879" r:id="rId21"/>
    <p:sldLayoutId id="2147483880" r:id="rId22"/>
    <p:sldLayoutId id="2147483882" r:id="rId23"/>
    <p:sldLayoutId id="2147483883" r:id="rId24"/>
    <p:sldLayoutId id="2147483884" r:id="rId25"/>
    <p:sldLayoutId id="2147483885" r:id="rId26"/>
    <p:sldLayoutId id="2147483886" r:id="rId27"/>
    <p:sldLayoutId id="2147483887" r:id="rId28"/>
    <p:sldLayoutId id="2147483888" r:id="rId29"/>
    <p:sldLayoutId id="2147483889" r:id="rId30"/>
    <p:sldLayoutId id="2147483890" r:id="rId31"/>
    <p:sldLayoutId id="2147483891" r:id="rId32"/>
    <p:sldLayoutId id="2147483892" r:id="rId33"/>
    <p:sldLayoutId id="2147483893" r:id="rId34"/>
    <p:sldLayoutId id="2147483894" r:id="rId35"/>
    <p:sldLayoutId id="2147483895" r:id="rId36"/>
    <p:sldLayoutId id="2147483896" r:id="rId37"/>
    <p:sldLayoutId id="2147483897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jpg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jpg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3.png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3.png"/><Relationship Id="rId4" Type="http://schemas.openxmlformats.org/officeDocument/2006/relationships/image" Target="../media/image20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way0utwest" TargetMode="External"/><Relationship Id="rId2" Type="http://schemas.openxmlformats.org/officeDocument/2006/relationships/hyperlink" Target="https://twitter.com/way0utwest" TargetMode="Externa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hyperlink" Target="http://www.voiceofthedba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316898" TargetMode="External"/><Relationship Id="rId2" Type="http://schemas.openxmlformats.org/officeDocument/2006/relationships/hyperlink" Target="http://www.lmgtfy.com/?q=trusted+authority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://security.stackexchange.com/questions/14334/when-is-it-appropriate-to-ssl-encrypt-database-connections" TargetMode="External"/><Relationship Id="rId4" Type="http://schemas.openxmlformats.org/officeDocument/2006/relationships/hyperlink" Target="http://eprint.iacr.org/2004/314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voiceofthedba.wordpress.com/tag/encryption/" TargetMode="External"/><Relationship Id="rId2" Type="http://schemas.openxmlformats.org/officeDocument/2006/relationships/hyperlink" Target="http://technet.microsoft.com/en-us/library/bb510663.aspx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cappris.inria.fr/wp-content/uploads/2013/04/Benjamin-Nguyen.pdf" TargetMode="External"/><Relationship Id="rId5" Type="http://schemas.openxmlformats.org/officeDocument/2006/relationships/hyperlink" Target="http://dpatrickcaldwell.blogspot.com/2010/10/sql-server-encrypted-columns.html" TargetMode="External"/><Relationship Id="rId4" Type="http://schemas.openxmlformats.org/officeDocument/2006/relationships/hyperlink" Target="http://wateroxconsulting.com/archives/category/sql/encryption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Y9FXFKQ.gif" TargetMode="External"/><Relationship Id="rId2" Type="http://schemas.openxmlformats.org/officeDocument/2006/relationships/hyperlink" Target="https://www.youtube.com/watch?v=sUtS52lqL5w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://manuals.moodlerooms.com/download/attachments/2589228/TRTB_V1_help+ticket_2011020200.png?version=3&amp;modificationDate=1296693637000" TargetMode="External"/><Relationship Id="rId4" Type="http://schemas.openxmlformats.org/officeDocument/2006/relationships/hyperlink" Target="http://i.imgur.com/685Hq.jp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thefamilyjules.com/wp-content/uploads/2009/11/spilled-starbucks.jpg" TargetMode="External"/><Relationship Id="rId2" Type="http://schemas.openxmlformats.org/officeDocument/2006/relationships/hyperlink" Target="https://instoredoes.s3.amazonaws.com/images/blog/foam_thumb.jpg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sqlservercentral.com/columnists/mcoles/SQL2K5Enc.png" TargetMode="External"/><Relationship Id="rId5" Type="http://schemas.openxmlformats.org/officeDocument/2006/relationships/hyperlink" Target="http://i.technet.microsoft.com/cc434691.fig01(en-us).gif" TargetMode="External"/><Relationship Id="rId4" Type="http://schemas.openxmlformats.org/officeDocument/2006/relationships/hyperlink" Target="http://media02.hongkiat.com/iphonewp/iphone-wallpaper-by-2createmedia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838200" y="3429000"/>
            <a:ext cx="6400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2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algn="ctr"/>
            <a:r>
              <a:rPr lang="en-US" altLang="en-US" kern="0" dirty="0" smtClean="0"/>
              <a:t>Steve Jones</a:t>
            </a:r>
          </a:p>
          <a:p>
            <a:endParaRPr lang="en-US" altLang="en-US" kern="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Protecting </a:t>
            </a:r>
            <a:r>
              <a:rPr lang="en-US" dirty="0"/>
              <a:t>your data with encryption while maintaining performance in SQL Server 2014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4953000"/>
            <a:ext cx="6134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3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0" y="2819400"/>
            <a:ext cx="5476875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4953000"/>
            <a:ext cx="6134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3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192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0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complexmachin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6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2590800"/>
            <a:ext cx="784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0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2590800"/>
            <a:ext cx="784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  <a:latin typeface="Tekton Pro" pitchFamily="34" charset="0"/>
              </a:rPr>
              <a:t>encrypted </a:t>
            </a:r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text -&gt; F(x) -&gt; plain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58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Encryption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6764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23192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eyeofthetig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11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4820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96981" cy="4924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352800" y="2206823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4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endParaRPr lang="en-US" sz="14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352800" y="2667000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8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 between SQLDB01 and SQLDB02</a:t>
            </a:r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4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/>
              <a:t>Agenda</a:t>
            </a:r>
            <a:endParaRPr altLang="en-US" sz="2400" dirty="0" smtClean="0">
              <a:solidFill>
                <a:schemeClr val="accent1"/>
              </a:solidFill>
            </a:endParaRPr>
          </a:p>
        </p:txBody>
      </p:sp>
      <p:sp>
        <p:nvSpPr>
          <p:cNvPr id="1331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Who am I?</a:t>
            </a:r>
          </a:p>
          <a:p>
            <a:r>
              <a:rPr lang="en-US" altLang="en-US" dirty="0" smtClean="0"/>
              <a:t>Setting expectations</a:t>
            </a:r>
          </a:p>
          <a:p>
            <a:r>
              <a:rPr lang="en-US" altLang="en-US" dirty="0" smtClean="0"/>
              <a:t>The basic story of encryption</a:t>
            </a:r>
          </a:p>
          <a:p>
            <a:r>
              <a:rPr lang="en-US" altLang="en-US" dirty="0" smtClean="0"/>
              <a:t>Encrypting communications</a:t>
            </a:r>
          </a:p>
          <a:p>
            <a:r>
              <a:rPr lang="en-US" altLang="en-US" dirty="0" smtClean="0"/>
              <a:t>Easy transparent encryption</a:t>
            </a:r>
          </a:p>
          <a:p>
            <a:r>
              <a:rPr lang="en-US" altLang="en-US" dirty="0" smtClean="0"/>
              <a:t>Better performing queries on encrypted data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10" y="1524000"/>
            <a:ext cx="538238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05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767806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4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7462"/>
            <a:ext cx="84343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886200" y="2590800"/>
            <a:ext cx="3200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Purchase Certificate from Trusted Authority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Install Certificate on Windows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certificate for SSL in SQL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encryption for clients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Test</a:t>
            </a:r>
            <a:endParaRPr lang="en-US" sz="1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9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lmgtfy_trustedaut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.3584" end="355.3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3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767806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08" y="2155825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96407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36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IPSec</a:t>
            </a:r>
            <a:endParaRPr lang="en-US" dirty="0" smtClean="0"/>
          </a:p>
          <a:p>
            <a:pPr lvl="1"/>
            <a:r>
              <a:rPr lang="en-US" dirty="0" smtClean="0"/>
              <a:t>Implemented at the Windows/host </a:t>
            </a:r>
            <a:r>
              <a:rPr lang="en-US" dirty="0" smtClean="0"/>
              <a:t>layer </a:t>
            </a:r>
          </a:p>
          <a:p>
            <a:pPr lvl="1"/>
            <a:r>
              <a:rPr lang="en-US" dirty="0" smtClean="0"/>
              <a:t>Managed by Windows system administrators</a:t>
            </a:r>
            <a:endParaRPr lang="en-US" dirty="0" smtClean="0"/>
          </a:p>
          <a:p>
            <a:r>
              <a:rPr lang="en-US" dirty="0" smtClean="0"/>
              <a:t>SSL	</a:t>
            </a:r>
          </a:p>
          <a:p>
            <a:pPr lvl="1"/>
            <a:r>
              <a:rPr lang="en-US" dirty="0" smtClean="0"/>
              <a:t>Implemented at the SQL </a:t>
            </a:r>
            <a:r>
              <a:rPr lang="en-US" dirty="0" smtClean="0"/>
              <a:t>Server layer</a:t>
            </a:r>
          </a:p>
          <a:p>
            <a:pPr lvl="1"/>
            <a:r>
              <a:rPr lang="en-US" dirty="0" smtClean="0"/>
              <a:t>Need </a:t>
            </a:r>
            <a:r>
              <a:rPr lang="en-US" dirty="0" smtClean="0"/>
              <a:t>purchased certificate</a:t>
            </a:r>
          </a:p>
          <a:p>
            <a:pPr lvl="1"/>
            <a:r>
              <a:rPr lang="en-US" dirty="0" smtClean="0"/>
              <a:t>Simple Setup</a:t>
            </a:r>
          </a:p>
          <a:p>
            <a:r>
              <a:rPr lang="en-US" dirty="0" smtClean="0"/>
              <a:t>Overhead?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8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7010400" cy="4381500"/>
          </a:xfrm>
          <a:prstGeom prst="rect">
            <a:avLst/>
          </a:prstGeom>
        </p:spPr>
      </p:pic>
      <p:pic>
        <p:nvPicPr>
          <p:cNvPr id="3074" name="Picture 2" descr="C:\Users\sjones\AppData\Local\Microsoft\Windows\Temporary Internet Files\Content.IE5\14B4IW1P\MC90043803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514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2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343025"/>
            <a:ext cx="7829550" cy="417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424">
            <a:off x="3769407" y="1438482"/>
            <a:ext cx="4711248" cy="3948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1886">
            <a:off x="430001" y="2600189"/>
            <a:ext cx="3516923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679">
            <a:off x="593922" y="838200"/>
            <a:ext cx="5192534" cy="237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955173"/>
            <a:ext cx="5257800" cy="2825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9581">
            <a:off x="3395767" y="1683913"/>
            <a:ext cx="4981575" cy="28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1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Encryption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676400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0217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Get in touch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600200" y="3946525"/>
            <a:ext cx="5840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>
                <a:latin typeface="Microsoft Sans Serif" pitchFamily="34" charset="0"/>
              </a:rPr>
              <a:t>http://voiceofthedba.wordpress.com/</a:t>
            </a:r>
          </a:p>
        </p:txBody>
      </p:sp>
      <p:pic>
        <p:nvPicPr>
          <p:cNvPr id="18436" name="Picture 5" descr="twit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37225"/>
            <a:ext cx="9969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blo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60800"/>
            <a:ext cx="98425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emai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99013"/>
            <a:ext cx="9842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8"/>
          <p:cNvSpPr>
            <a:spLocks noChangeArrowheads="1"/>
          </p:cNvSpPr>
          <p:nvPr/>
        </p:nvSpPr>
        <p:spPr bwMode="auto">
          <a:xfrm>
            <a:off x="1600200" y="4884738"/>
            <a:ext cx="5641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>
                <a:latin typeface="Microsoft Sans Serif" pitchFamily="34" charset="0"/>
              </a:rPr>
              <a:t>sjones@sqlservercentral.com</a:t>
            </a:r>
          </a:p>
        </p:txBody>
      </p:sp>
      <p:sp>
        <p:nvSpPr>
          <p:cNvPr id="18440" name="Rectangle 9"/>
          <p:cNvSpPr>
            <a:spLocks noChangeArrowheads="1"/>
          </p:cNvSpPr>
          <p:nvPr/>
        </p:nvSpPr>
        <p:spPr bwMode="auto">
          <a:xfrm>
            <a:off x="1600200" y="5795963"/>
            <a:ext cx="4005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>
                <a:latin typeface="Microsoft Sans Serif" pitchFamily="34" charset="0"/>
              </a:rPr>
              <a:t>@way0utwest</a:t>
            </a:r>
          </a:p>
        </p:txBody>
      </p: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7242175" y="1809750"/>
            <a:ext cx="145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altLang="en-US">
                <a:latin typeface="Microsoft Sans Serif" pitchFamily="34" charset="0"/>
              </a:rPr>
              <a:t>Steve Jones</a:t>
            </a:r>
          </a:p>
        </p:txBody>
      </p:sp>
      <p:pic>
        <p:nvPicPr>
          <p:cNvPr id="18442" name="Picture 2" descr="Steve Jon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319088"/>
            <a:ext cx="1520825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TextBox 2"/>
          <p:cNvSpPr txBox="1">
            <a:spLocks noChangeArrowheads="1"/>
          </p:cNvSpPr>
          <p:nvPr/>
        </p:nvSpPr>
        <p:spPr bwMode="auto">
          <a:xfrm>
            <a:off x="0" y="1809750"/>
            <a:ext cx="79438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>
                <a:cs typeface="Arial" charset="0"/>
              </a:rPr>
              <a:t>Editor and founder, SQLServerCentral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>
                <a:cs typeface="Arial" charset="0"/>
              </a:rPr>
              <a:t>Evangelist, Red Gate Software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>
                <a:cs typeface="Arial" charset="0"/>
              </a:rPr>
              <a:t>Working with SQL Server since 1991 (v4.2)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>
                <a:cs typeface="Arial" charset="0"/>
              </a:rPr>
              <a:t>Author of many articles and books on different aspects of SQL Server</a:t>
            </a:r>
          </a:p>
        </p:txBody>
      </p:sp>
    </p:spTree>
    <p:extLst>
      <p:ext uri="{BB962C8B-B14F-4D97-AF65-F5344CB8AC3E}">
        <p14:creationId xmlns:p14="http://schemas.microsoft.com/office/powerpoint/2010/main" val="36949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Data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320040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Data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77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Data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8" y="2209800"/>
            <a:ext cx="7277049" cy="2105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3400" y="2438400"/>
            <a:ext cx="5334000" cy="4572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9600" y="3962400"/>
            <a:ext cx="5334000" cy="4572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03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304800" y="2743200"/>
            <a:ext cx="8229600" cy="838200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altLang="en-US" sz="2400" b="1" dirty="0" smtClean="0"/>
              <a:t>Demo</a:t>
            </a:r>
            <a:r>
              <a:rPr lang="en-US" altLang="en-US" sz="2400" b="1" dirty="0" smtClean="0"/>
              <a:t> - Transparent Data Encryption</a:t>
            </a:r>
            <a:endParaRPr alt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219200" y="3581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Setup and </a:t>
            </a:r>
            <a:r>
              <a:rPr lang="en-US" altLang="en-US" dirty="0" smtClean="0"/>
              <a:t>verification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70" y="1184468"/>
            <a:ext cx="2912260" cy="4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3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1" y="960115"/>
            <a:ext cx="8778258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5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Encryption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6764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Encrypt Data in the Application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453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47800"/>
            <a:ext cx="5105400" cy="40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6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dingmachin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.95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305300" y="4648200"/>
            <a:ext cx="228600" cy="1143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14800" y="4305300"/>
            <a:ext cx="609600" cy="3810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 Idea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38600" y="4114800"/>
            <a:ext cx="7620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038600" y="3657600"/>
            <a:ext cx="0" cy="4572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800600" y="3657600"/>
            <a:ext cx="0" cy="4572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3657600" y="2057400"/>
            <a:ext cx="1524000" cy="17526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0792" y="3581400"/>
            <a:ext cx="740664" cy="2926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038600" y="4191000"/>
            <a:ext cx="381000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038600" y="4362450"/>
            <a:ext cx="266700" cy="5715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421124" y="4219575"/>
            <a:ext cx="370332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419600" y="4371975"/>
            <a:ext cx="370332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4267200" y="3352800"/>
            <a:ext cx="0" cy="7715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4572000" y="3343275"/>
            <a:ext cx="0" cy="7715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Lightning Bolt 19"/>
          <p:cNvSpPr/>
          <p:nvPr/>
        </p:nvSpPr>
        <p:spPr bwMode="auto">
          <a:xfrm rot="21047985">
            <a:off x="4146042" y="3251257"/>
            <a:ext cx="654558" cy="228600"/>
          </a:xfrm>
          <a:prstGeom prst="lightningBol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01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isn’t a talk on encryption options and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72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/>
          <a:lstStyle/>
          <a:p>
            <a:pPr algn="l"/>
            <a:r>
              <a:rPr altLang="en-US" dirty="0" smtClean="0"/>
              <a:t>Demo</a:t>
            </a:r>
          </a:p>
        </p:txBody>
      </p:sp>
      <p:sp>
        <p:nvSpPr>
          <p:cNvPr id="17411" name="Text Placeholder 4"/>
          <p:cNvSpPr>
            <a:spLocks noGrp="1"/>
          </p:cNvSpPr>
          <p:nvPr>
            <p:ph type="body" idx="4294967295"/>
          </p:nvPr>
        </p:nvSpPr>
        <p:spPr>
          <a:xfrm>
            <a:off x="457200" y="3657600"/>
            <a:ext cx="8229600" cy="1752600"/>
          </a:xfrm>
        </p:spPr>
        <p:txBody>
          <a:bodyPr/>
          <a:lstStyle/>
          <a:p>
            <a:r>
              <a:rPr lang="en-US" altLang="en-US" dirty="0" smtClean="0"/>
              <a:t>Column Level </a:t>
            </a:r>
            <a:r>
              <a:rPr lang="en-US" altLang="en-US" dirty="0" smtClean="0"/>
              <a:t>Encryption with Partial </a:t>
            </a:r>
            <a:r>
              <a:rPr lang="en-US" altLang="en-US" dirty="0" smtClean="0"/>
              <a:t>Value Hash Buckets</a:t>
            </a:r>
          </a:p>
        </p:txBody>
      </p:sp>
    </p:spTree>
    <p:extLst>
      <p:ext uri="{BB962C8B-B14F-4D97-AF65-F5344CB8AC3E}">
        <p14:creationId xmlns:p14="http://schemas.microsoft.com/office/powerpoint/2010/main" val="3417451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066800"/>
            <a:ext cx="6448425" cy="47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Asymmetric Encryption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6691313" cy="5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0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/>
              <a:t>Final Comments</a:t>
            </a:r>
          </a:p>
        </p:txBody>
      </p:sp>
      <p:sp>
        <p:nvSpPr>
          <p:cNvPr id="1843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Encryption is complex</a:t>
            </a:r>
          </a:p>
          <a:p>
            <a:r>
              <a:rPr lang="en-US" altLang="en-US" dirty="0" smtClean="0"/>
              <a:t>Secure communications with SSL or IPSEC encryption</a:t>
            </a:r>
          </a:p>
          <a:p>
            <a:pPr lvl="1"/>
            <a:r>
              <a:rPr lang="en-US" altLang="en-US" dirty="0" smtClean="0"/>
              <a:t>Both fairly low impact.</a:t>
            </a:r>
          </a:p>
          <a:p>
            <a:pPr lvl="1"/>
            <a:r>
              <a:rPr lang="en-US" altLang="en-US" dirty="0" smtClean="0"/>
              <a:t>IPSEC – Windows Admin</a:t>
            </a:r>
          </a:p>
          <a:p>
            <a:pPr lvl="1"/>
            <a:r>
              <a:rPr lang="en-US" altLang="en-US" dirty="0" smtClean="0"/>
              <a:t>SSL – Windows + SQL Admin</a:t>
            </a:r>
          </a:p>
          <a:p>
            <a:r>
              <a:rPr lang="en-US" altLang="en-US" dirty="0" smtClean="0"/>
              <a:t>Transparent Data Encryption</a:t>
            </a:r>
          </a:p>
          <a:p>
            <a:pPr lvl="1"/>
            <a:r>
              <a:rPr lang="en-US" altLang="en-US" dirty="0" smtClean="0"/>
              <a:t>At rest encryption of data and backups</a:t>
            </a:r>
          </a:p>
          <a:p>
            <a:pPr lvl="1"/>
            <a:r>
              <a:rPr lang="en-US" altLang="en-US" dirty="0" smtClean="0"/>
              <a:t>No protection from authorized users</a:t>
            </a:r>
          </a:p>
          <a:p>
            <a:pPr lvl="1"/>
            <a:r>
              <a:rPr lang="en-US" altLang="en-US" dirty="0" smtClean="0"/>
              <a:t>Use whole disk encryption on laptops</a:t>
            </a:r>
          </a:p>
          <a:p>
            <a:r>
              <a:rPr lang="en-US" altLang="en-US" dirty="0" smtClean="0"/>
              <a:t>Column Encryption</a:t>
            </a:r>
          </a:p>
          <a:p>
            <a:pPr lvl="1"/>
            <a:r>
              <a:rPr lang="en-US" altLang="en-US" dirty="0" smtClean="0"/>
              <a:t>Use hash buckets for performance</a:t>
            </a:r>
          </a:p>
          <a:p>
            <a:pPr lvl="1"/>
            <a:r>
              <a:rPr lang="en-US" altLang="en-US" dirty="0" smtClean="0"/>
              <a:t>Need a good bucket value that can be chosen ahead of time</a:t>
            </a:r>
          </a:p>
          <a:p>
            <a:pPr lvl="1"/>
            <a:endParaRPr lang="en-US" alt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4495800" y="4853757"/>
            <a:ext cx="4800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en-US" dirty="0" smtClean="0">
                <a:hlinkClick r:id="rId2"/>
              </a:rPr>
              <a:t>@</a:t>
            </a:r>
            <a:r>
              <a:rPr lang="en-US" altLang="en-US" dirty="0">
                <a:hlinkClick r:id="rId2"/>
              </a:rPr>
              <a:t>way0utwest</a:t>
            </a:r>
            <a:r>
              <a:rPr lang="en-US" altLang="en-US" dirty="0"/>
              <a:t> (Twitter)</a:t>
            </a:r>
          </a:p>
          <a:p>
            <a:pPr lvl="1"/>
            <a:r>
              <a:rPr lang="en-US" altLang="en-US" dirty="0">
                <a:hlinkClick r:id="rId3"/>
              </a:rPr>
              <a:t>http://www.linkedin.com/in/way0utwest</a:t>
            </a:r>
            <a:endParaRPr lang="en-US" altLang="en-US" dirty="0"/>
          </a:p>
          <a:p>
            <a:pPr lvl="1"/>
            <a:r>
              <a:rPr lang="en-US" altLang="en-US" dirty="0">
                <a:hlinkClick r:id="rId4"/>
              </a:rPr>
              <a:t>www.voiceofthedba.com</a:t>
            </a:r>
            <a:endParaRPr lang="en-US" altLang="en-US" dirty="0"/>
          </a:p>
          <a:p>
            <a:pPr lvl="1"/>
            <a:r>
              <a:rPr lang="en-US" altLang="en-US" dirty="0" err="1"/>
              <a:t>SQLServerCentral</a:t>
            </a:r>
            <a:r>
              <a:rPr lang="en-US" altLang="en-US" dirty="0"/>
              <a:t> (</a:t>
            </a:r>
            <a:r>
              <a:rPr lang="en-US" altLang="en-US" dirty="0" err="1"/>
              <a:t>sjones</a:t>
            </a:r>
            <a:r>
              <a:rPr lang="en-US" altLang="en-US" dirty="0"/>
              <a:t>@)</a:t>
            </a:r>
          </a:p>
          <a:p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905000"/>
            <a:ext cx="9144000" cy="210978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Don’t forget to complete an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evaluation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+mj-lt"/>
              </a:rPr>
              <a:t>Session</a:t>
            </a:r>
            <a:r>
              <a:rPr lang="en-US" sz="2800" dirty="0" smtClean="0">
                <a:solidFill>
                  <a:schemeClr val="tx2"/>
                </a:solidFill>
                <a:latin typeface="+mj-lt"/>
              </a:rPr>
              <a:t>: </a:t>
            </a:r>
            <a:r>
              <a:rPr lang="en-US" sz="2800" dirty="0" smtClean="0">
                <a:solidFill>
                  <a:schemeClr val="tx2"/>
                </a:solidFill>
                <a:latin typeface="+mj-lt"/>
              </a:rPr>
              <a:t>SQL</a:t>
            </a:r>
            <a:endParaRPr lang="en-US" sz="2800" dirty="0" smtClean="0">
              <a:solidFill>
                <a:schemeClr val="tx2"/>
              </a:solidFill>
              <a:latin typeface="+mj-lt"/>
            </a:endParaRPr>
          </a:p>
          <a:p>
            <a:pPr algn="ctr">
              <a:spcBef>
                <a:spcPts val="0"/>
              </a:spcBef>
            </a:pPr>
            <a:r>
              <a:rPr lang="en-US" sz="2800" dirty="0" smtClean="0">
                <a:latin typeface="+mj-lt"/>
              </a:rPr>
              <a:t>Protecting your data with encryption while maintaining</a:t>
            </a:r>
          </a:p>
          <a:p>
            <a:pPr algn="ctr">
              <a:spcBef>
                <a:spcPts val="0"/>
              </a:spcBef>
            </a:pPr>
            <a:r>
              <a:rPr lang="en-US" sz="2800" dirty="0" smtClean="0">
                <a:latin typeface="+mj-lt"/>
              </a:rPr>
              <a:t>Performance in SQL Server 2014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Your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evaluation helps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organizers build better conferences,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and helps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speakers improve their sessions.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rgbClr val="22AFE7"/>
                </a:solidFill>
                <a:cs typeface="Mangal" pitchFamily="18" charset="0"/>
              </a:rPr>
              <a:t>Questions?</a:t>
            </a:r>
            <a:endParaRPr lang="en-US" sz="4800" dirty="0">
              <a:solidFill>
                <a:srgbClr val="22AFE7"/>
              </a:solidFill>
              <a:cs typeface="Mangal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70722" y="4038600"/>
            <a:ext cx="480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r"/>
            <a:r>
              <a:rPr lang="en-US" sz="4800" kern="0" dirty="0" smtClean="0">
                <a:solidFill>
                  <a:srgbClr val="882483"/>
                </a:solidFill>
                <a:latin typeface="+mj-lt"/>
                <a:cs typeface="Mangal" pitchFamily="18" charset="0"/>
              </a:rPr>
              <a:t>Thank you!</a:t>
            </a:r>
            <a:endParaRPr lang="en-US" sz="4800" kern="0" dirty="0">
              <a:solidFill>
                <a:srgbClr val="882483"/>
              </a:solidFill>
              <a:latin typeface="+mj-lt"/>
              <a:cs typeface="Mangal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4" y="5257800"/>
            <a:ext cx="1371600" cy="48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275610"/>
            <a:ext cx="1447800" cy="4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Encryption </a:t>
            </a:r>
            <a:r>
              <a:rPr lang="en-US" b="0" dirty="0"/>
              <a:t>Formulas - http://math.tut.fi/~ruohonen/MC.pdf</a:t>
            </a:r>
          </a:p>
          <a:p>
            <a:r>
              <a:rPr lang="en-US" b="0" dirty="0" smtClean="0"/>
              <a:t>Trusted Authority – Let Me </a:t>
            </a:r>
            <a:r>
              <a:rPr lang="en-US" b="0" dirty="0"/>
              <a:t>Google That For You - </a:t>
            </a:r>
            <a:r>
              <a:rPr lang="en-US" dirty="0">
                <a:hlinkClick r:id="rId2"/>
              </a:rPr>
              <a:t>http://www.lmgtfy.com/?q=trusted+authority</a:t>
            </a:r>
            <a:r>
              <a:rPr lang="en-US" dirty="0" smtClean="0">
                <a:hlinkClick r:id="rId2"/>
              </a:rPr>
              <a:t>#</a:t>
            </a:r>
            <a:endParaRPr lang="en-US" dirty="0" smtClean="0"/>
          </a:p>
          <a:p>
            <a:r>
              <a:rPr lang="en-US" dirty="0" smtClean="0"/>
              <a:t>SSL</a:t>
            </a:r>
          </a:p>
          <a:p>
            <a:pPr lvl="1"/>
            <a:r>
              <a:rPr lang="en-US" dirty="0" smtClean="0"/>
              <a:t>Enable </a:t>
            </a:r>
            <a:r>
              <a:rPr lang="en-US" dirty="0"/>
              <a:t>SSL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support.microsoft.com/kb/316898</a:t>
            </a:r>
            <a:endParaRPr lang="en-US" dirty="0" smtClean="0"/>
          </a:p>
          <a:p>
            <a:pPr lvl="1"/>
            <a:r>
              <a:rPr lang="en-US" dirty="0" err="1" smtClean="0"/>
              <a:t>IPSec</a:t>
            </a:r>
            <a:r>
              <a:rPr lang="en-US" dirty="0" smtClean="0"/>
              <a:t> v </a:t>
            </a:r>
            <a:r>
              <a:rPr lang="en-US" dirty="0"/>
              <a:t>SSL Tunnel -http://</a:t>
            </a:r>
            <a:r>
              <a:rPr lang="en-US" dirty="0" smtClean="0"/>
              <a:t>searchsecurity.techtarget.com/feature/Tunnel-vision-Choosing-a-VPN-SSL-VPN-vs-</a:t>
            </a:r>
            <a:r>
              <a:rPr lang="en-US" dirty="0" err="1" smtClean="0"/>
              <a:t>IPSec</a:t>
            </a:r>
            <a:r>
              <a:rPr lang="en-US" dirty="0" smtClean="0"/>
              <a:t>-VPN</a:t>
            </a:r>
          </a:p>
          <a:p>
            <a:pPr lvl="1"/>
            <a:r>
              <a:rPr lang="en-US" dirty="0"/>
              <a:t>Technical comparison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eprint.iacr.org/2004/314.pdf</a:t>
            </a:r>
            <a:endParaRPr lang="en-US" dirty="0" smtClean="0"/>
          </a:p>
          <a:p>
            <a:pPr lvl="1"/>
            <a:r>
              <a:rPr lang="en-US" dirty="0" err="1" smtClean="0"/>
              <a:t>StackExchange</a:t>
            </a:r>
            <a:r>
              <a:rPr lang="en-US" dirty="0"/>
              <a:t> discussion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security.stackexchange.com/questions/14334/when-is-it-appropriate-to-ssl-encrypt-database-connections</a:t>
            </a:r>
            <a:endParaRPr lang="en-US" dirty="0" smtClean="0"/>
          </a:p>
          <a:p>
            <a:r>
              <a:rPr lang="en-US" dirty="0" smtClean="0"/>
              <a:t>TDE</a:t>
            </a:r>
          </a:p>
          <a:p>
            <a:pPr lvl="1"/>
            <a:r>
              <a:rPr lang="en-US" dirty="0"/>
              <a:t>TDE - http://technet.microsoft.com/en-us/library/bb934049.aspx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73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TDE</a:t>
            </a:r>
          </a:p>
          <a:p>
            <a:pPr lvl="1"/>
            <a:r>
              <a:rPr lang="en-US" dirty="0"/>
              <a:t>TDE - http://technet.microsoft.com/en-us/library/bb934049.aspx</a:t>
            </a:r>
            <a:endParaRPr lang="en-US" dirty="0" smtClean="0"/>
          </a:p>
          <a:p>
            <a:pPr lvl="1"/>
            <a:r>
              <a:rPr lang="en-US" dirty="0"/>
              <a:t>TDE - https://www.simple-talk.com/sql/database-administration/transparent-data-encryption/</a:t>
            </a:r>
            <a:endParaRPr lang="en-US" dirty="0" smtClean="0"/>
          </a:p>
          <a:p>
            <a:r>
              <a:rPr lang="en-US" dirty="0" smtClean="0"/>
              <a:t>Encryption</a:t>
            </a:r>
          </a:p>
          <a:p>
            <a:pPr lvl="1"/>
            <a:r>
              <a:rPr lang="en-US" sz="1400" dirty="0" smtClean="0"/>
              <a:t>SQL </a:t>
            </a:r>
            <a:r>
              <a:rPr lang="en-US" sz="1400" dirty="0"/>
              <a:t>Server Encryption -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technet.microsoft.com/en-us/library/bb510663.aspx</a:t>
            </a:r>
            <a:endParaRPr lang="en-US" sz="1400" dirty="0" smtClean="0"/>
          </a:p>
          <a:p>
            <a:pPr lvl="1"/>
            <a:r>
              <a:rPr lang="en-US" sz="1400" dirty="0" smtClean="0"/>
              <a:t>Voice of the DBA </a:t>
            </a:r>
            <a:r>
              <a:rPr lang="en-US" sz="1400" dirty="0"/>
              <a:t>– Encryption - </a:t>
            </a:r>
            <a:r>
              <a:rPr lang="en-US" sz="1400" dirty="0">
                <a:hlinkClick r:id="rId3"/>
              </a:rPr>
              <a:t>http://voiceofthedba.wordpress.com/tag/encryption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lvl="1"/>
            <a:r>
              <a:rPr lang="en-US" sz="1400" dirty="0" smtClean="0"/>
              <a:t>Chris </a:t>
            </a:r>
            <a:r>
              <a:rPr lang="en-US" sz="1400" dirty="0"/>
              <a:t>Bell – Encryption -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wateroxconsulting.com/archives/category/sql/encryption</a:t>
            </a:r>
            <a:endParaRPr lang="en-US" sz="1400" dirty="0" smtClean="0"/>
          </a:p>
          <a:p>
            <a:pPr lvl="1"/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dpatrickcaldwell.blogspot.com/2010/10/sql-server-encrypted-columns.html</a:t>
            </a:r>
            <a:endParaRPr lang="en-US" sz="1400" dirty="0" smtClean="0"/>
          </a:p>
          <a:p>
            <a:pPr lvl="1"/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cappris.inria.fr/wp-content/uploads/2013/04/Benjamin-Nguyen.pdf</a:t>
            </a:r>
            <a:endParaRPr lang="en-US" sz="1400" dirty="0" smtClean="0"/>
          </a:p>
          <a:p>
            <a:pPr lvl="1"/>
            <a:r>
              <a:rPr lang="en-US" sz="1400" dirty="0"/>
              <a:t>http://research.ijcaonline.org/volume41/number4/pxc3877580.pdf</a:t>
            </a:r>
            <a:endParaRPr lang="en-US" sz="1400" dirty="0" smtClean="0"/>
          </a:p>
          <a:p>
            <a:pPr lvl="1"/>
            <a:r>
              <a:rPr lang="en-US" sz="1400" b="1" dirty="0"/>
              <a:t>Tamper evident encryption of integers </a:t>
            </a:r>
            <a:r>
              <a:rPr lang="en-US" sz="1400" b="1" dirty="0" smtClean="0"/>
              <a:t>using keyed </a:t>
            </a:r>
            <a:r>
              <a:rPr lang="en-US" sz="1400" b="1" dirty="0"/>
              <a:t>Hash Message Authentication Code - http://www.google.com/url?sa=t&amp;rct=j&amp;q=&amp;esrc=s&amp;source=web&amp;cd=10&amp;ved=0CHcQFjAJ&amp;url=http%3A%2F%2Fcs.uccs.edu%2F~gsc%2Fpub%2Fmaster%2Fbbaker%2Fdoc%2Fbbaker_project_report.doc&amp;ei=uClIU7X0GKWEyAGrmYCACA&amp;usg=AFQjCNHlSM8Fdm0Y6nFlPmXR7qAeSimtEA&amp;sig2=GcRH-t-ww7MIw73LLNz9xw&amp;bvm=bv.64542518,d.aWc</a:t>
            </a:r>
            <a:endParaRPr lang="en-US" sz="1400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2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Machine - https://www.youtube.com/watch?v=Pi4sH2R5tAs</a:t>
            </a:r>
          </a:p>
          <a:p>
            <a:r>
              <a:rPr lang="en-US" dirty="0" smtClean="0"/>
              <a:t>Complex </a:t>
            </a:r>
            <a:r>
              <a:rPr lang="en-US" dirty="0"/>
              <a:t>Machine Video </a:t>
            </a:r>
            <a:r>
              <a:rPr lang="en-US" dirty="0" smtClean="0"/>
              <a:t>/ Lego Balls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www.youtube.com/watch?v=sUtS52lqL5w</a:t>
            </a:r>
            <a:endParaRPr lang="en-US" dirty="0" smtClean="0"/>
          </a:p>
          <a:p>
            <a:r>
              <a:rPr lang="en-US" dirty="0"/>
              <a:t>Encryption functions - http://math.tut.fi/~ruohonen/MC.pdf</a:t>
            </a:r>
          </a:p>
          <a:p>
            <a:r>
              <a:rPr lang="en-US" dirty="0" smtClean="0"/>
              <a:t>Matrix </a:t>
            </a:r>
            <a:r>
              <a:rPr lang="en-US" dirty="0"/>
              <a:t>Gif 1 - http://red-pill.org/wp-content/uploads/2011/04/matrix-animated-image.gif</a:t>
            </a:r>
            <a:endParaRPr lang="en-US" dirty="0" smtClean="0"/>
          </a:p>
          <a:p>
            <a:r>
              <a:rPr lang="en-US" dirty="0"/>
              <a:t>Matrix Gif 2 -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i.imgur.com/Y9FXFKQ.gif</a:t>
            </a:r>
            <a:endParaRPr lang="en-US" dirty="0" smtClean="0"/>
          </a:p>
          <a:p>
            <a:r>
              <a:rPr lang="en-US" dirty="0"/>
              <a:t>Trouble Ticket sign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i.imgur.com/685Hq.jpg</a:t>
            </a:r>
            <a:endParaRPr lang="en-US" dirty="0" smtClean="0"/>
          </a:p>
          <a:p>
            <a:r>
              <a:rPr lang="en-US" dirty="0" smtClean="0"/>
              <a:t>Dot Matrix Printer </a:t>
            </a:r>
            <a:r>
              <a:rPr lang="en-US" dirty="0"/>
              <a:t>– http://vimeo.com/58200103</a:t>
            </a:r>
            <a:endParaRPr lang="en-US" dirty="0" smtClean="0"/>
          </a:p>
          <a:p>
            <a:r>
              <a:rPr lang="en-US" dirty="0" smtClean="0"/>
              <a:t>Trouble Ticket form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manuals.moodlerooms.com/download/attachments/2589228/TRTB_V1_help+ticket_2011020200.png?version=3&amp;modificationDate=1296693637000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3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Starbucks - </a:t>
            </a:r>
            <a:r>
              <a:rPr lang="en-US" u="sng" dirty="0">
                <a:hlinkClick r:id="rId2"/>
              </a:rPr>
              <a:t>https://instoredoes.s3.amazonaws.com/images/blog/foam_thumb.jpg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Spill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thefamilyjules.com/wp-content/uploads/2009/11/spilled-starbucks.jpg</a:t>
            </a:r>
            <a:endParaRPr lang="en-US" dirty="0" smtClean="0"/>
          </a:p>
          <a:p>
            <a:r>
              <a:rPr lang="en-US" dirty="0" err="1" smtClean="0"/>
              <a:t>Iphone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media02.hongkiat.com/iphonewp/iphone-wallpaper-by-2createmedia.jpg</a:t>
            </a:r>
            <a:endParaRPr lang="en-US" dirty="0" smtClean="0"/>
          </a:p>
          <a:p>
            <a:r>
              <a:rPr lang="en-US" dirty="0"/>
              <a:t>TDE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i.technet.microsoft.com/cc434691.fig01%28en-us%29.gif</a:t>
            </a:r>
            <a:endParaRPr lang="en-US" dirty="0" smtClean="0"/>
          </a:p>
          <a:p>
            <a:r>
              <a:rPr lang="en-US" dirty="0"/>
              <a:t>Encryption -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www.sqlservercentral.com/columnists/mcoles/SQL2K5Enc.png</a:t>
            </a:r>
            <a:endParaRPr lang="en-US" dirty="0" smtClean="0"/>
          </a:p>
          <a:p>
            <a:r>
              <a:rPr lang="en-US" dirty="0" smtClean="0"/>
              <a:t>Office Space consultants </a:t>
            </a:r>
            <a:r>
              <a:rPr lang="en-US" dirty="0"/>
              <a:t>- http://marcfrankmontoya.com/wp-content/uploads/2011/11/Office-Space-homies4.png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3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/>
              <a:t>Introduction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Who are you?</a:t>
            </a:r>
          </a:p>
          <a:p>
            <a:pPr lvl="1"/>
            <a:r>
              <a:rPr lang="en-US" altLang="en-US" dirty="0" smtClean="0"/>
              <a:t>DBAs?</a:t>
            </a:r>
          </a:p>
          <a:p>
            <a:pPr lvl="1"/>
            <a:r>
              <a:rPr lang="en-US" altLang="en-US" dirty="0" smtClean="0"/>
              <a:t>Developers?</a:t>
            </a:r>
          </a:p>
          <a:p>
            <a:pPr lvl="1"/>
            <a:r>
              <a:rPr lang="en-US" altLang="en-US" dirty="0" smtClean="0"/>
              <a:t>Red Gate?</a:t>
            </a:r>
          </a:p>
          <a:p>
            <a:pPr lvl="1"/>
            <a:r>
              <a:rPr lang="en-US" altLang="en-US" dirty="0" smtClean="0"/>
              <a:t>Customer?</a:t>
            </a:r>
          </a:p>
        </p:txBody>
      </p:sp>
    </p:spTree>
    <p:extLst>
      <p:ext uri="{BB962C8B-B14F-4D97-AF65-F5344CB8AC3E}">
        <p14:creationId xmlns:p14="http://schemas.microsoft.com/office/powerpoint/2010/main" val="4128523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" y="0"/>
            <a:ext cx="904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64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86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9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intersection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B1AF8-B785-4B22-89EC-168618F34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1DACDBE-6638-4D7E-85C3-E58308999F2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SQLintersection</Template>
  <TotalTime>715</TotalTime>
  <Words>1145</Words>
  <Application>Microsoft Office PowerPoint</Application>
  <PresentationFormat>On-screen Show (4:3)</PresentationFormat>
  <Paragraphs>209</Paragraphs>
  <Slides>48</Slides>
  <Notes>31</Notes>
  <HiddenSlides>0</HiddenSlides>
  <MMClips>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SQLintersection</vt:lpstr>
      <vt:lpstr>Office Theme</vt:lpstr>
      <vt:lpstr>Protecting your data with encryption while maintaining performance in SQL Server 2014</vt:lpstr>
      <vt:lpstr>Agenda</vt:lpstr>
      <vt:lpstr>Get in touch</vt:lpstr>
      <vt:lpstr>This isn’t a talk on encryption options and setup</vt:lpstr>
      <vt:lpstr>Introduction</vt:lpstr>
      <vt:lpstr>PowerPoint Presentation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High Performance Encryption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Data Loss</vt:lpstr>
      <vt:lpstr>High Performance Encryption</vt:lpstr>
      <vt:lpstr>Transparent Data Encryption</vt:lpstr>
      <vt:lpstr>Transparent Data Encryption</vt:lpstr>
      <vt:lpstr>Transparent Data Encryption</vt:lpstr>
      <vt:lpstr>Demo - Transparent Data Encryption</vt:lpstr>
      <vt:lpstr>PowerPoint Presentation</vt:lpstr>
      <vt:lpstr>PowerPoint Presentation</vt:lpstr>
      <vt:lpstr>High Performance Encryption</vt:lpstr>
      <vt:lpstr>Column Encryption</vt:lpstr>
      <vt:lpstr>PowerPoint Presentation</vt:lpstr>
      <vt:lpstr>Bright Idea</vt:lpstr>
      <vt:lpstr>Demo</vt:lpstr>
      <vt:lpstr>Symmetric Encryption</vt:lpstr>
      <vt:lpstr>Asymmetric Encryption</vt:lpstr>
      <vt:lpstr>Final Comments</vt:lpstr>
      <vt:lpstr>Questions?</vt:lpstr>
      <vt:lpstr>References</vt:lpstr>
      <vt:lpstr>References</vt:lpstr>
      <vt:lpstr>Images/Video</vt:lpstr>
      <vt:lpstr>Images/Video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SQL123  Session Name</dc:title>
  <dc:subject>From raw Ajax to ASP.NET</dc:subject>
  <dc:creator>sjones</dc:creator>
  <cp:lastModifiedBy>way0utwest</cp:lastModifiedBy>
  <cp:revision>43</cp:revision>
  <cp:lastPrinted>2012-12-21T20:05:00Z</cp:lastPrinted>
  <dcterms:created xsi:type="dcterms:W3CDTF">2014-02-27T23:20:21Z</dcterms:created>
  <dcterms:modified xsi:type="dcterms:W3CDTF">2014-06-20T17:36:38Z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